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329" r:id="rId7"/>
    <p:sldId id="446" r:id="rId8"/>
    <p:sldId id="451" r:id="rId9"/>
    <p:sldId id="457" r:id="rId10"/>
    <p:sldId id="454" r:id="rId11"/>
    <p:sldId id="452" r:id="rId12"/>
    <p:sldId id="453" r:id="rId13"/>
    <p:sldId id="455" r:id="rId14"/>
    <p:sldId id="456" r:id="rId15"/>
    <p:sldId id="458" r:id="rId16"/>
    <p:sldId id="460" r:id="rId17"/>
    <p:sldId id="459" r:id="rId18"/>
    <p:sldId id="335" r:id="rId19"/>
    <p:sldId id="334" r:id="rId20"/>
    <p:sldId id="462" r:id="rId21"/>
    <p:sldId id="463" r:id="rId22"/>
    <p:sldId id="464" r:id="rId23"/>
    <p:sldId id="465" r:id="rId24"/>
    <p:sldId id="466" r:id="rId25"/>
    <p:sldId id="341" r:id="rId26"/>
    <p:sldId id="343" r:id="rId27"/>
    <p:sldId id="437" r:id="rId28"/>
    <p:sldId id="438" r:id="rId29"/>
    <p:sldId id="484" r:id="rId30"/>
    <p:sldId id="440" r:id="rId31"/>
    <p:sldId id="483" r:id="rId32"/>
    <p:sldId id="375" r:id="rId33"/>
    <p:sldId id="374" r:id="rId34"/>
    <p:sldId id="282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C00"/>
    <a:srgbClr val="FFC000"/>
    <a:srgbClr val="4E7374"/>
    <a:srgbClr val="B5C2BB"/>
    <a:srgbClr val="141E2B"/>
    <a:srgbClr val="A0DDD5"/>
    <a:srgbClr val="92C9C3"/>
    <a:srgbClr val="83B3AF"/>
    <a:srgbClr val="719B98"/>
    <a:srgbClr val="5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70"/>
        <p:guide pos="4128"/>
        <p:guide pos="54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hyperlink" Target="http://cs231n.stanford.edu/slides/2019/cs231n_2019_lecture04.pdf&#13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9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43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#3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008182" y="3075302"/>
            <a:ext cx="5917118" cy="626979"/>
          </a:xfrm>
        </p:spPr>
        <p:txBody>
          <a:bodyPr>
            <a:normAutofit fontScale="60000"/>
          </a:bodyPr>
          <a:lstStyle/>
          <a:p>
            <a:pPr algn="dist"/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036310" y="3449320"/>
            <a:ext cx="5916930" cy="737235"/>
          </a:xfrm>
        </p:spPr>
        <p:txBody>
          <a:bodyPr>
            <a:noAutofit/>
          </a:bodyPr>
          <a:lstStyle/>
          <a:p>
            <a:r>
              <a:rPr lang="en-US" altLang="zh-CN" sz="3200" smtClean="0"/>
              <a:t>Pengenalan Neural Network</a:t>
            </a:r>
            <a:endParaRPr lang="en-US" altLang="zh-CN" sz="320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20305" y="5245735"/>
            <a:ext cx="365760" cy="3657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4936490"/>
            <a:ext cx="2406015" cy="166497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83575" y="4824095"/>
            <a:ext cx="3605530" cy="1889760"/>
          </a:xfrm>
          <a:prstGeom prst="wedgeRoundRectCallout">
            <a:avLst>
              <a:gd name="adj1" fmla="val -43272"/>
              <a:gd name="adj2" fmla="val -69489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725150" y="50863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sigmoid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53420" y="5533390"/>
          <a:ext cx="842645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444500" imgH="393700" progId="Equation.KSEE3">
                  <p:embed/>
                </p:oleObj>
              </mc:Choice>
              <mc:Fallback>
                <p:oleObj name="" r:id="rId5" imgW="444500" imgH="3937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53420" y="5533390"/>
                        <a:ext cx="842645" cy="74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471805" y="5804535"/>
            <a:ext cx="744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penjumlahan akan di </a:t>
            </a:r>
            <a:r>
              <a:rPr lang="en-US" b="1"/>
              <a:t>terapkan </a:t>
            </a:r>
            <a:r>
              <a:rPr lang="en-US"/>
              <a:t>pada </a:t>
            </a:r>
            <a:r>
              <a:rPr lang="en-US" i="1"/>
              <a:t>Activation Function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mengontrol apakah sebuah neuron tersebut harus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aktif atau tidak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735" y="1335405"/>
            <a:ext cx="10590530" cy="46951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187960" y="6363970"/>
            <a:ext cx="5947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Selengkapnya : </a:t>
            </a:r>
            <a:r>
              <a:rPr lang="en-US" sz="1600">
                <a:hlinkClick r:id="rId3" action="ppaction://hlinkfile"/>
              </a:rPr>
              <a:t>https://en.wikipedia.org/wiki/Activation_function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39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Simple Neural Network Architecture</a:t>
            </a:r>
            <a:endParaRPr lang="en-US" sz="3600"/>
          </a:p>
        </p:txBody>
      </p:sp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1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66875" y="1499870"/>
            <a:ext cx="9442450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Complete Neural Network Architecture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2630" y="927100"/>
            <a:ext cx="4850130" cy="89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2950" y="367030"/>
            <a:ext cx="10881360" cy="6415405"/>
            <a:chOff x="1170" y="578"/>
            <a:chExt cx="17136" cy="10103"/>
          </a:xfrm>
        </p:grpSpPr>
        <p:sp>
          <p:nvSpPr>
            <p:cNvPr id="9" name="Text Box 8"/>
            <p:cNvSpPr txBox="1"/>
            <p:nvPr/>
          </p:nvSpPr>
          <p:spPr>
            <a:xfrm>
              <a:off x="1170" y="578"/>
              <a:ext cx="125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/>
                <a:t>Complete Neural Network Architecture</a:t>
              </a:r>
              <a:endParaRPr lang="en-US" sz="3600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7138" y="1460"/>
              <a:ext cx="7638" cy="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Rectangles 1"/>
            <p:cNvSpPr/>
            <p:nvPr/>
          </p:nvSpPr>
          <p:spPr>
            <a:xfrm>
              <a:off x="2565" y="2372"/>
              <a:ext cx="4023" cy="1228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02" y="4254"/>
              <a:ext cx="4023" cy="1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2902" y="6749"/>
              <a:ext cx="4023" cy="393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5943" y="4745"/>
              <a:ext cx="12363" cy="5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102" y="1980"/>
              <a:ext cx="6204" cy="54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975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Complete Neural Network Architecture .. (cont.)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l="-710" t="37257" r="710" b="25818"/>
          <a:stretch>
            <a:fillRect/>
          </a:stretch>
        </p:blipFill>
        <p:spPr>
          <a:xfrm>
            <a:off x="1938020" y="998220"/>
            <a:ext cx="9166860" cy="57550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72510" y="4612640"/>
            <a:ext cx="504634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Single Layer Perceptron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2580005"/>
            <a:ext cx="6480175" cy="1283970"/>
          </a:xfrm>
        </p:spPr>
        <p:txBody>
          <a:bodyPr/>
          <a:p>
            <a:r>
              <a:rPr lang="en-US" sz="2000"/>
              <a:t>SLP Definition</a:t>
            </a:r>
            <a:endParaRPr lang="en-US" sz="2000"/>
          </a:p>
          <a:p>
            <a:r>
              <a:rPr lang="en-US" sz="2000"/>
              <a:t>SLP Learning Algorithm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638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392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Paling Sederhana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04060" y="199707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14" name="Oval 13"/>
          <p:cNvSpPr/>
          <p:nvPr/>
        </p:nvSpPr>
        <p:spPr>
          <a:xfrm>
            <a:off x="20040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04060" y="3304540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185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3" idx="2"/>
          </p:cNvCxnSpPr>
          <p:nvPr/>
        </p:nvCxnSpPr>
        <p:spPr>
          <a:xfrm flipH="1" flipV="1">
            <a:off x="1323975" y="22250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323975" y="28727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323975" y="3533775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  <a:endCxn id="15" idx="6"/>
          </p:cNvCxnSpPr>
          <p:nvPr/>
        </p:nvCxnSpPr>
        <p:spPr>
          <a:xfrm flipH="1">
            <a:off x="2461260" y="2874645"/>
            <a:ext cx="1257300" cy="6610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3" idx="6"/>
          </p:cNvCxnSpPr>
          <p:nvPr/>
        </p:nvCxnSpPr>
        <p:spPr>
          <a:xfrm flipH="1" flipV="1">
            <a:off x="2461260" y="2228215"/>
            <a:ext cx="1257300" cy="646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2"/>
            <a:endCxn id="14" idx="6"/>
          </p:cNvCxnSpPr>
          <p:nvPr/>
        </p:nvCxnSpPr>
        <p:spPr>
          <a:xfrm flipH="1">
            <a:off x="2461260" y="2874645"/>
            <a:ext cx="125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6"/>
          </p:cNvCxnSpPr>
          <p:nvPr/>
        </p:nvCxnSpPr>
        <p:spPr>
          <a:xfrm flipV="1">
            <a:off x="4175760" y="2871470"/>
            <a:ext cx="961390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6" idx="4"/>
          </p:cNvCxnSpPr>
          <p:nvPr/>
        </p:nvCxnSpPr>
        <p:spPr>
          <a:xfrm>
            <a:off x="3947160" y="2643505"/>
            <a:ext cx="0" cy="461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3929380" y="2690495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endParaRPr lang="en-US" i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109470" y="199707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053590" y="264350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071370" y="333057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884805" y="209042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694305" y="250317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847340" y="324485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3" name="Content Placeholder 32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3168358" y="3524407"/>
          <a:ext cx="286385" cy="24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3168358" y="3524407"/>
                        <a:ext cx="286385" cy="24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5"/>
          <p:cNvSpPr txBox="1"/>
          <p:nvPr/>
        </p:nvSpPr>
        <p:spPr>
          <a:xfrm>
            <a:off x="4550410" y="2507615"/>
            <a:ext cx="28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1631315" y="1758950"/>
            <a:ext cx="106299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3302635" y="1758950"/>
            <a:ext cx="104902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1499870" y="46545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Layer</a:t>
            </a:r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3075305" y="4654550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 Layer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5710555" y="1231900"/>
            <a:ext cx="6078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Dapat digunakan untuk menyelesaikan persoalan :</a:t>
            </a:r>
            <a:endParaRPr lang="en-US"/>
          </a:p>
          <a:p>
            <a:pPr lvl="1" indent="0" algn="l">
              <a:buFont typeface="Wingdings" panose="05000000000000000000" charset="0"/>
              <a:buNone/>
            </a:pPr>
            <a:endParaRPr lang="en-US" i="1"/>
          </a:p>
          <a:p>
            <a:pPr marL="742950" lvl="1" indent="-285750" algn="l">
              <a:buFont typeface="Wingdings" panose="05000000000000000000" charset="0"/>
              <a:buChar char="ü"/>
            </a:pPr>
            <a:r>
              <a:rPr lang="en-US" b="1" i="1"/>
              <a:t>binary classification </a:t>
            </a:r>
            <a:r>
              <a:rPr lang="en-US"/>
              <a:t>(memisahkan input data menjadi dua group/class) 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rcRect l="28868" t="12847" r="-537" b="32161"/>
          <a:stretch>
            <a:fillRect/>
          </a:stretch>
        </p:blipFill>
        <p:spPr>
          <a:xfrm>
            <a:off x="6452870" y="2396490"/>
            <a:ext cx="5183505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818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 .. (cont.)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5523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/>
              <a:t>Binary Classification </a:t>
            </a:r>
            <a:r>
              <a:rPr lang="en-US"/>
              <a:t>pada SLP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input akan dipisahkan pada </a:t>
            </a:r>
            <a:r>
              <a:rPr lang="en-US" b="1"/>
              <a:t>dua group/class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dua group/class harus </a:t>
            </a:r>
            <a:r>
              <a:rPr lang="en-US" b="1"/>
              <a:t>lineary separable</a:t>
            </a:r>
            <a:endParaRPr lang="en-US" b="1"/>
          </a:p>
        </p:txBody>
      </p:sp>
      <p:pic>
        <p:nvPicPr>
          <p:cNvPr id="3" name="Content Placeholder 2" descr="linsep_new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082675" y="2151380"/>
            <a:ext cx="5337810" cy="2554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506" t="12804" r="24" b="1589"/>
          <a:stretch>
            <a:fillRect/>
          </a:stretch>
        </p:blipFill>
        <p:spPr>
          <a:xfrm>
            <a:off x="6290945" y="2901950"/>
            <a:ext cx="577913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1089025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913255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Dasar Neural Network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1089025" y="323532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1914525" y="3275965"/>
            <a:ext cx="4693920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Single Layer Perceptron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1089025" y="393509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1913255" y="3963670"/>
            <a:ext cx="5668010" cy="494665"/>
          </a:xfrm>
          <a:prstGeom prst="rect">
            <a:avLst/>
          </a:prstGeom>
          <a:noFill/>
        </p:spPr>
        <p:txBody>
          <a:bodyPr wrap="square" rtlCol="0"/>
          <a:p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8" name="组合 2"/>
          <p:cNvGrpSpPr/>
          <p:nvPr>
            <p:custDataLst>
              <p:tags r:id="rId14"/>
            </p:custDataLst>
          </p:nvPr>
        </p:nvGrpSpPr>
        <p:grpSpPr>
          <a:xfrm>
            <a:off x="1089025" y="4645025"/>
            <a:ext cx="431800" cy="519430"/>
            <a:chOff x="2437" y="4528"/>
            <a:chExt cx="680" cy="818"/>
          </a:xfrm>
        </p:grpSpPr>
        <p:sp>
          <p:nvSpPr>
            <p:cNvPr id="10" name="等腰三角形 38"/>
            <p:cNvSpPr/>
            <p:nvPr>
              <p:custDataLst>
                <p:tags r:id="rId15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39"/>
            <p:cNvSpPr/>
            <p:nvPr>
              <p:custDataLst>
                <p:tags r:id="rId16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文本框 36"/>
          <p:cNvSpPr txBox="1"/>
          <p:nvPr>
            <p:custDataLst>
              <p:tags r:id="rId17"/>
            </p:custDataLst>
          </p:nvPr>
        </p:nvSpPr>
        <p:spPr>
          <a:xfrm>
            <a:off x="1913255" y="467106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</a:t>
            </a:r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3" name="组合 2"/>
          <p:cNvGrpSpPr/>
          <p:nvPr>
            <p:custDataLst>
              <p:tags r:id="rId18"/>
            </p:custDataLst>
          </p:nvPr>
        </p:nvGrpSpPr>
        <p:grpSpPr>
          <a:xfrm>
            <a:off x="1089025" y="5366385"/>
            <a:ext cx="431800" cy="519430"/>
            <a:chOff x="2437" y="4528"/>
            <a:chExt cx="680" cy="818"/>
          </a:xfrm>
        </p:grpSpPr>
        <p:sp>
          <p:nvSpPr>
            <p:cNvPr id="15" name="等腰三角形 38"/>
            <p:cNvSpPr/>
            <p:nvPr>
              <p:custDataLst>
                <p:tags r:id="rId19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39"/>
            <p:cNvSpPr/>
            <p:nvPr>
              <p:custDataLst>
                <p:tags r:id="rId20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文本框 36"/>
          <p:cNvSpPr txBox="1"/>
          <p:nvPr>
            <p:custDataLst>
              <p:tags r:id="rId21"/>
            </p:custDataLst>
          </p:nvPr>
        </p:nvSpPr>
        <p:spPr>
          <a:xfrm>
            <a:off x="1913255" y="5392420"/>
            <a:ext cx="613473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文本框 36"/>
          <p:cNvSpPr txBox="1"/>
          <p:nvPr>
            <p:custDataLst>
              <p:tags r:id="rId22"/>
            </p:custDataLst>
          </p:nvPr>
        </p:nvSpPr>
        <p:spPr>
          <a:xfrm>
            <a:off x="1914525" y="3964305"/>
            <a:ext cx="4693920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Single Layer Perceptron From Scratch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graphicFrame>
        <p:nvGraphicFramePr>
          <p:cNvPr id="9" name="Content Placeholder 8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479893" y="189690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344420" imgH="901700" progId="Equation.KSEE3">
                  <p:embed/>
                </p:oleObj>
              </mc:Choice>
              <mc:Fallback>
                <p:oleObj name="" r:id="rId1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893" y="189690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116965" y="1120140"/>
            <a:ext cx="64503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Inisialisasi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nilai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dan bias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output (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weight dan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delta rule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error , pada kasus ini bisa gunakan RMS,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Content Placeholder 1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367155" y="3711575"/>
          <a:ext cx="2680970" cy="11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7155" y="3711575"/>
                        <a:ext cx="2680970" cy="112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     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- 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9207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9207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 - 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7810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7810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4782820" y="3283585"/>
            <a:ext cx="72586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Learning Rate merupakan </a:t>
            </a:r>
            <a:r>
              <a:rPr lang="en-US" b="1"/>
              <a:t>hyperparameter 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bernilai positif pada rentang yang tidak lebih diatara </a:t>
            </a:r>
            <a:r>
              <a:rPr lang="en-US" b="1"/>
              <a:t>0.0–1.0</a:t>
            </a:r>
            <a:r>
              <a:rPr lang="en-US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mengontrol </a:t>
            </a:r>
            <a:r>
              <a:rPr lang="en-US"/>
              <a:t>seberapa cepat perubahan model dilakukan sebagai respon terhadap error </a:t>
            </a:r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4760595" y="3218815"/>
            <a:ext cx="7129145" cy="1400175"/>
          </a:xfrm>
          <a:prstGeom prst="wedgeRectCallout">
            <a:avLst>
              <a:gd name="adj1" fmla="val -55041"/>
              <a:gd name="adj2" fmla="val -26099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260725" y="4921885"/>
            <a:ext cx="5876290" cy="868045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Single Layer Perceptron From Scratch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/>
          <p:cNvSpPr txBox="1"/>
          <p:nvPr/>
        </p:nvSpPr>
        <p:spPr>
          <a:xfrm>
            <a:off x="742950" y="367030"/>
            <a:ext cx="9190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SLP pada Python from scratch!</a:t>
            </a:r>
            <a:endParaRPr lang="en-US" sz="3600"/>
          </a:p>
        </p:txBody>
      </p:sp>
      <p:sp>
        <p:nvSpPr>
          <p:cNvPr id="7" name="Text Box 6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SLP pada python tanpa library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 tooltip="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76015" y="4565650"/>
            <a:ext cx="504253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</a:t>
            </a:r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/>
        <p:txBody>
          <a:bodyPr/>
          <a:p>
            <a:r>
              <a:rPr lang="en-US" sz="1800">
                <a:sym typeface="+mn-ea"/>
              </a:rPr>
              <a:t>MLP Definition</a:t>
            </a:r>
            <a:endParaRPr lang="en-US" sz="1800"/>
          </a:p>
          <a:p>
            <a:r>
              <a:rPr lang="en-US" sz="1800">
                <a:sym typeface="+mn-ea"/>
              </a:rPr>
              <a:t>MLP </a:t>
            </a:r>
            <a:r>
              <a:rPr lang="en-US" sz="1800">
                <a:sym typeface="+mn-ea"/>
              </a:rPr>
              <a:t>Learning Algorithm</a:t>
            </a:r>
            <a:endParaRPr lang="en-US" sz="1800">
              <a:sym typeface="+mn-ea"/>
            </a:endParaRPr>
          </a:p>
          <a:p>
            <a:pPr lvl="1"/>
            <a:r>
              <a:rPr lang="en-US" sz="1800">
                <a:sym typeface="+mn-ea"/>
              </a:rPr>
              <a:t>Backpropagation</a:t>
            </a:r>
            <a:endParaRPr lang="en-US" sz="1800">
              <a:sym typeface="+mn-ea"/>
            </a:endParaRPr>
          </a:p>
          <a:p>
            <a:pPr lvl="1"/>
            <a:r>
              <a:rPr lang="en-US" sz="1800"/>
              <a:t>Optimizer</a:t>
            </a:r>
            <a:endParaRPr lang="en-US" sz="1800"/>
          </a:p>
          <a:p>
            <a:pPr lvl="1"/>
            <a:r>
              <a:rPr lang="en-US" sz="1800"/>
              <a:t>Loss</a:t>
            </a:r>
            <a:endParaRPr lang="en-US" sz="1800"/>
          </a:p>
          <a:p>
            <a:pPr lvl="1"/>
            <a:r>
              <a:rPr lang="en-US" sz="1800"/>
              <a:t>Metric</a:t>
            </a:r>
            <a:endParaRPr lang="en-US" sz="1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987675" y="4777740"/>
            <a:ext cx="621601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10968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MLP pada Python menggunakan Keras!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MLP menggunakan Keras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89655" y="4849495"/>
            <a:ext cx="501332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Dasar Neural Network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1844040"/>
            <a:ext cx="6480175" cy="1596390"/>
          </a:xfrm>
        </p:spPr>
        <p:txBody>
          <a:bodyPr>
            <a:normAutofit fontScale="90000" lnSpcReduction="20000"/>
          </a:bodyPr>
          <a:p>
            <a:r>
              <a:rPr lang="en-US" sz="2000"/>
              <a:t>Definisi</a:t>
            </a:r>
            <a:endParaRPr lang="en-US" sz="2000"/>
          </a:p>
          <a:p>
            <a:r>
              <a:rPr lang="en-US" sz="2000"/>
              <a:t>Cara Kerja Neural Network</a:t>
            </a:r>
            <a:endParaRPr lang="en-US" sz="2000"/>
          </a:p>
          <a:p>
            <a:r>
              <a:rPr lang="en-US" sz="2000"/>
              <a:t>Activation Function</a:t>
            </a:r>
            <a:endParaRPr lang="en-US" sz="2000"/>
          </a:p>
          <a:p>
            <a:r>
              <a:rPr lang="en-US" sz="2000"/>
              <a:t>Architecture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95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Definisi </a:t>
            </a:r>
            <a:r>
              <a:rPr lang="en-US" sz="3600"/>
              <a:t>Neural Network</a:t>
            </a:r>
            <a:endParaRPr lang="en-US" sz="36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65" y="1012190"/>
            <a:ext cx="10812145" cy="5224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1651000" y="5663565"/>
            <a:ext cx="6407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Menjadikan komputer memiliki </a:t>
            </a:r>
            <a:r>
              <a:rPr lang="en-US" b="1"/>
              <a:t>kemampuan cognitif </a:t>
            </a:r>
            <a:r>
              <a:rPr lang="en-US"/>
              <a:t>seperti otak manusia, memiliki kemampuan </a:t>
            </a:r>
            <a:r>
              <a:rPr lang="en-US" b="1"/>
              <a:t>problem solving </a:t>
            </a:r>
            <a:r>
              <a:rPr lang="en-US"/>
              <a:t>dan dapat melakukan </a:t>
            </a:r>
            <a:r>
              <a:rPr lang="en-US" b="1"/>
              <a:t>proses pembelajaran</a:t>
            </a:r>
            <a:endParaRPr 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099550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611630"/>
            <a:ext cx="248983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83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Input pada Neural Network terdiri dari vector data dengan bentuk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366318" y="5715635"/>
          <a:ext cx="210058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812800" imgH="228600" progId="Equation.KSEE3">
                  <p:embed/>
                </p:oleObj>
              </mc:Choice>
              <mc:Fallback>
                <p:oleObj name="" r:id="rId1" imgW="8128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318" y="5715635"/>
                        <a:ext cx="210058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1123950" y="1611630"/>
            <a:ext cx="353504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62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Tiap input akan dilakukan perkalian dengan bobot/weight  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60541" y="5715000"/>
          <a:ext cx="328231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270000" imgH="228600" progId="Equation.KSEE3">
                  <p:embed/>
                </p:oleObj>
              </mc:Choice>
              <mc:Fallback>
                <p:oleObj name="" r:id="rId1" imgW="12700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60541" y="5715000"/>
                        <a:ext cx="328231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41350" y="5804535"/>
            <a:ext cx="1103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perkalian tiap input dengan bobot masing-masing </a:t>
            </a:r>
            <a:r>
              <a:rPr lang="en-US" b="1"/>
              <a:t>dijumlahkan </a:t>
            </a:r>
            <a:r>
              <a:rPr lang="en-US"/>
              <a:t>dan ditambahkan </a:t>
            </a:r>
            <a:r>
              <a:rPr lang="en-US" b="1"/>
              <a:t>bias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Bias seperti </a:t>
            </a:r>
            <a:r>
              <a:rPr lang="en-US" b="1"/>
              <a:t>intercept </a:t>
            </a:r>
            <a:r>
              <a:rPr lang="en-US"/>
              <a:t>dalam persamaan linear, ditambahkan untuk mengatur agar hasil perhitungan lebih akurat (y = mx + c)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16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17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3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9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3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3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246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3510</Words>
  <Application>WPS Presentation</Application>
  <PresentationFormat>宽屏</PresentationFormat>
  <Paragraphs>217</Paragraphs>
  <Slides>32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SimSun</vt:lpstr>
      <vt:lpstr>Wingdings</vt:lpstr>
      <vt:lpstr>Microsoft YaHei</vt:lpstr>
      <vt:lpstr>汉仪旗黑-85S</vt:lpstr>
      <vt:lpstr>Times New Roman</vt:lpstr>
      <vt:lpstr>Arial Unicode MS</vt:lpstr>
      <vt:lpstr>等线</vt:lpstr>
      <vt:lpstr>Wingdings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Open BOML #3</vt:lpstr>
      <vt:lpstr>PowerPoint 演示文稿</vt:lpstr>
      <vt:lpstr>Konsep Dasar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Konsep Single Layer Perceptron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Single Layer Perceptron From Scratch </vt:lpstr>
      <vt:lpstr>PowerPoint 演示文稿</vt:lpstr>
      <vt:lpstr>Konsep Multi Layer Perceptron</vt:lpstr>
      <vt:lpstr>PowerPoint 演示文稿</vt:lpstr>
      <vt:lpstr>PowerPoint 演示文稿</vt:lpstr>
      <vt:lpstr>Multi Layer Perceptron menggunakan Keras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68</cp:revision>
  <dcterms:created xsi:type="dcterms:W3CDTF">2019-08-29T08:14:00Z</dcterms:created>
  <dcterms:modified xsi:type="dcterms:W3CDTF">2020-07-03T14:57:11Z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1033-11.2.0.9452</vt:lpwstr>
  </property>
</Properties>
</file>